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68"/>
  </p:notesMasterIdLst>
  <p:sldIdLst>
    <p:sldId id="256" r:id="rId2"/>
    <p:sldId id="258" r:id="rId3"/>
    <p:sldId id="257" r:id="rId4"/>
    <p:sldId id="261" r:id="rId5"/>
    <p:sldId id="262" r:id="rId6"/>
    <p:sldId id="259" r:id="rId7"/>
    <p:sldId id="263" r:id="rId8"/>
    <p:sldId id="32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1" r:id="rId36"/>
    <p:sldId id="292" r:id="rId37"/>
    <p:sldId id="293" r:id="rId38"/>
    <p:sldId id="296" r:id="rId39"/>
    <p:sldId id="294" r:id="rId40"/>
    <p:sldId id="295" r:id="rId41"/>
    <p:sldId id="321" r:id="rId42"/>
    <p:sldId id="297" r:id="rId43"/>
    <p:sldId id="298" r:id="rId44"/>
    <p:sldId id="299" r:id="rId45"/>
    <p:sldId id="301" r:id="rId46"/>
    <p:sldId id="300" r:id="rId47"/>
    <p:sldId id="302" r:id="rId48"/>
    <p:sldId id="303" r:id="rId49"/>
    <p:sldId id="304" r:id="rId50"/>
    <p:sldId id="305" r:id="rId51"/>
    <p:sldId id="306" r:id="rId52"/>
    <p:sldId id="307" r:id="rId53"/>
    <p:sldId id="310" r:id="rId54"/>
    <p:sldId id="309" r:id="rId55"/>
    <p:sldId id="308" r:id="rId56"/>
    <p:sldId id="311" r:id="rId57"/>
    <p:sldId id="313" r:id="rId58"/>
    <p:sldId id="314" r:id="rId59"/>
    <p:sldId id="316" r:id="rId60"/>
    <p:sldId id="319" r:id="rId61"/>
    <p:sldId id="317" r:id="rId62"/>
    <p:sldId id="318" r:id="rId63"/>
    <p:sldId id="315" r:id="rId64"/>
    <p:sldId id="323" r:id="rId65"/>
    <p:sldId id="320" r:id="rId66"/>
    <p:sldId id="324" r:id="rId6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D22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93" d="100"/>
          <a:sy n="93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61760-5D17-474E-8F7D-51A0C203EB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45C3-AD11-41FA-AE4F-36FE54E04C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190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 smtClean="0">
                <a:latin typeface="Calibri" panose="020F0502020204030204" pitchFamily="34" charset="0"/>
              </a:rPr>
              <a:t>Portaria Interministerial n.º 163, de 2001 – consolidação dos demonstrativos – LRF – e alterações posteriores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45C3-AD11-41FA-AE4F-36FE54E04C4F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5176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45C3-AD11-41FA-AE4F-36FE54E04C4F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8443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45C3-AD11-41FA-AE4F-36FE54E04C4F}" type="slidenum">
              <a:rPr lang="pt-BR" smtClean="0"/>
              <a:pPr/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450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EF349-AED8-4D49-9B48-0DFDA61B3123}" type="datetimeFigureOut">
              <a:rPr lang="pt-BR" smtClean="0"/>
              <a:pPr/>
              <a:t>15/06/2015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09F7DE-0A1C-4B9B-8D12-E03CD8D244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Processo Legislativo Financeiro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Roberta Clemente</a:t>
            </a:r>
            <a:b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ILP, 15/06/2015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464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Peça Eminentemente Técnica ou Disputa Política Disfarçada?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Executivo pode prescindir do Legislativo a menos que queira realizar reformas e para aprovar o orçamento, o que deve ocorrer todos os anos.</a:t>
            </a:r>
          </a:p>
          <a:p>
            <a:pPr>
              <a:spcAft>
                <a:spcPts val="6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O orçamento concentra todas as políticas públicas a serem desenvolvidas em determinado ano por um ente governamental.</a:t>
            </a:r>
          </a:p>
          <a:p>
            <a:pPr>
              <a:spcAft>
                <a:spcPts val="6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recursos são finitos e as destinações diversas, que podem beneficiar grupos sociais distintos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0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52718"/>
            <a:ext cx="8136904" cy="972026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Princípios Comuns na Federação Brasileira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496944" cy="5112568"/>
          </a:xfrm>
        </p:spPr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iniciativa é privativa do Poder Executivo;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gasto público deve ser planejado e seus instrumentos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são: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Plano Plurianual – PPA, Lei de Diretrizes Orçamentárias – LDO e Lei Orçamentária Anual – LOA;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processo de discussão e elaboração dos planos deve contar com participação popular, e sua execução deve ser objeto de relatórios periódicos de gestão fiscal e de execução orçamentária  para consulta e apreciação pelos cidadãos e instituições da sociedade (LC 131, de 2009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36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640960" cy="990600"/>
          </a:xfrm>
        </p:spPr>
        <p:txBody>
          <a:bodyPr>
            <a:no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Sistema de Planejamento e Orçamento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424936" cy="4988024"/>
          </a:xfrm>
        </p:spPr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Desde 1998, vigorando desde o PPA 2000 – 2003, foi consolidada uma classificação funcional-programática para as três esferas do governo.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PROGRAMA é a  unidade básica de organização do PPA e o módulo de sua integração com o orçamento.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Cada esfera de governo deve definir, em seu Plano Plurianual, os seus programas, que devem ter como objetivo a solução de problemas específicos,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constando metas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indicadores tanto no PPA quanto na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LOA.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9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2400"/>
            <a:ext cx="8964488" cy="1116360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Sistema de Planejamento e Orçamento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programas são constituídos por ações, que podem se desmembrar em projetos e atividades, que devem corresponder a um produto  final, definindo a meta a ser alcançada e os custos quantificados, além de explicitar os indicadores específicos para avaliação de sua execução.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uma categoria de natureza gerencial e instrumento de acompanhamento e avaliação da ação de governo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9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Plano Plurianual - PPA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Abrange um período de quatro anos e deve ser encaminhado no primeiro ano do mandato governamental (União – até 4 meses antes do término do ano, São Paulo até 15 de agosto).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Estabelece as diretrizes, objetivos e metas da administração para as despesas de capital e outras delas decorrentes e para as relativas aos programas de duração continuada. </a:t>
            </a:r>
          </a:p>
        </p:txBody>
      </p:sp>
    </p:spTree>
    <p:extLst>
      <p:ext uri="{BB962C8B-B14F-4D97-AF65-F5344CB8AC3E}">
        <p14:creationId xmlns:p14="http://schemas.microsoft.com/office/powerpoint/2010/main" xmlns="" val="5838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0544175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230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788" y="26787"/>
            <a:ext cx="8856984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224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0" cy="728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58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8496945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812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de Diretrizes Orçamentárias - LDO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5060032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Orienta a elaboração dos orçamentos anuais, e estabelece as prioridades e metas da administração para o exercício financeiro subsequente.</a:t>
            </a:r>
          </a:p>
          <a:p>
            <a:pPr>
              <a:lnSpc>
                <a:spcPct val="114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Dispõe sobre o equilíbrio entre receitas e despesas</a:t>
            </a:r>
          </a:p>
          <a:p>
            <a:pPr>
              <a:lnSpc>
                <a:spcPct val="114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Dispõe sobre o controle de custos e avaliação dos resultados dos programas financiados pelo orçamento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0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 Financeira do Estado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“Conjunto de ações do Estado para a obtenção da receita e a realização dos gastos para o atendimento das necessidades públicas” Torres (2007)</a:t>
            </a:r>
          </a:p>
          <a:p>
            <a:pPr>
              <a:spcAft>
                <a:spcPts val="6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Razão da Existência dos Legislativos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modernos, que, neste processo,  exercem suas funções fundamentais: Legislativa e Financeira </a:t>
            </a:r>
          </a:p>
        </p:txBody>
      </p:sp>
    </p:spTree>
    <p:extLst>
      <p:ext uri="{BB962C8B-B14F-4D97-AF65-F5344CB8AC3E}">
        <p14:creationId xmlns:p14="http://schemas.microsoft.com/office/powerpoint/2010/main" xmlns="" val="16994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de Diretrizes Orçamentárias - LDO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Disciplina as transferências de recursos a entidades públicas e privadas;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Quantifica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resultado primário a ser obtido com vistas à redução do montante da dívida e das despesas com juros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Estabelece limitações à expansão de despesas obrigatórias de caráter continuado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Apresenta Anexos de Riscos e Metas Fiscais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Prazos: Encaminhado ao Legislativo até: 15 de Abril (União) e 30 de Abril (São Paulo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1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Nº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15.549,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2014 – LDO 2015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SEÇÃO I – DISPOSIÇÃO PRELIMINAR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SEÇÃO II – DAS METAS E PRIORIDADES DA ADMINISTRAÇÃO PÚBLICA ESTADUAL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SEÇÃO III – DAS DIRETRIZES GERAIS PARA A  ELABORAÇÃO DOS ORÇAMENTOS DO ESTADO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SEÇÃO IV – DA ORGANIZAÇÃO E DA ESTRUTURA DOS ORÇAMENTOS DO ESTADO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6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Nº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15.549,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2014 – LDO 2015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SEÇÃO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V – DAS PROPOSTAS DE ALTERAÇÃO DA LEGISLAÇÃO TRIBUTÁRIA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SEÇÃO VI – DA POLÍTICA DE APLICAÇÃO DAS AGÊNCIAS FINANCEIRAS OFICIAIS DE FOMENTO 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SEÇÃO VII – DA ADMINISTRAÇÃO DA DÍVIDA E CAPTAÇÃO DE RECURSOS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SEÇÃO VIII – DAS DISPOSIÇÕES GERAIS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6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Nº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15.549,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2014 – LDO 2015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ANEXO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I – PRIORIDADES E METAS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ANEXO II – METAS FISCAIS 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ANEXO III –  RISCOS FISCAIS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ANEXO IV – DEMONSTRATIVO DOS PROGRAMAS E AÇÕES NOVOS</a:t>
            </a:r>
          </a:p>
          <a:p>
            <a:pPr marL="114300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6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ANEXO I PRIORIDADES E METAS</a:t>
            </a:r>
          </a:p>
        </p:txBody>
      </p:sp>
      <p:graphicFrame>
        <p:nvGraphicFramePr>
          <p:cNvPr id="43" name="Tabe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1198466"/>
              </p:ext>
            </p:extLst>
          </p:nvPr>
        </p:nvGraphicFramePr>
        <p:xfrm>
          <a:off x="323528" y="2034249"/>
          <a:ext cx="7848872" cy="53085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20479"/>
                <a:gridCol w="1061605"/>
                <a:gridCol w="2466788"/>
              </a:tblGrid>
              <a:tr h="967785">
                <a:tc>
                  <a:txBody>
                    <a:bodyPr/>
                    <a:lstStyle/>
                    <a:p>
                      <a:pPr marL="438150" marR="658495" indent="-342900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1215</a:t>
                      </a:r>
                      <a:r>
                        <a:rPr lang="pt-BR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PALÁCIO 9 DE JULHO - REFORMAS, CONSERVAÇÕES, REPARAÇÕES,ADAPTAÇÕES E INSTALAÇÕES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1955" marR="46291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613410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OBRAS, ADAPTAÇÕES E/OU REFORMAS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572">
                <a:tc>
                  <a:txBody>
                    <a:bodyPr/>
                    <a:lstStyle/>
                    <a:p>
                      <a:pPr marL="95250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1321</a:t>
                      </a:r>
                      <a:r>
                        <a:rPr lang="en-US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CONSOLIDAÇÃO DA LEGISLAÇÃO PAULISTA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1955" marR="46291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TEMA LEGAL CONSOLIDADO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842">
                <a:tc>
                  <a:txBody>
                    <a:bodyPr/>
                    <a:lstStyle/>
                    <a:p>
                      <a:pPr marL="438150" marR="841375" indent="-342900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1343</a:t>
                      </a:r>
                      <a:r>
                        <a:rPr lang="pt-BR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ESTUDOS E PESQUISAS PARA SUBSIDIAR ATIVIDADES POLÍTICAS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43243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ESTUDOS REALIZADOS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869">
                <a:tc>
                  <a:txBody>
                    <a:bodyPr/>
                    <a:lstStyle/>
                    <a:p>
                      <a:pPr marL="95250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2312</a:t>
                      </a:r>
                      <a:r>
                        <a:rPr lang="en-US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MEMÓRIA DO LEGISLATIVO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1955" marR="46291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DOCUMENTOS DISPONIBILIZADOS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869">
                <a:tc>
                  <a:txBody>
                    <a:bodyPr/>
                    <a:lstStyle/>
                    <a:p>
                      <a:pPr marL="95250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4508</a:t>
                      </a:r>
                      <a:r>
                        <a:rPr lang="en-US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DIVULGAÇÃO DOS TRABALHOS LEGISLATIVOS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0355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8.760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HORAS TRANSMITIDAS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869">
                <a:tc>
                  <a:txBody>
                    <a:bodyPr/>
                    <a:lstStyle/>
                    <a:p>
                      <a:pPr marL="95250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4817</a:t>
                      </a:r>
                      <a:r>
                        <a:rPr lang="en-US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FUNCIONAMENTO DO PROCESSO LEGISLATIVO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0995" marR="40195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305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SESSÕES LEGISLATIVAS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869">
                <a:tc>
                  <a:txBody>
                    <a:bodyPr/>
                    <a:lstStyle/>
                    <a:p>
                      <a:pPr marL="95250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4818</a:t>
                      </a:r>
                      <a:r>
                        <a:rPr lang="en-US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DESENVOLVIMENTO DE RECURSOS HUMANOS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0995" marR="40195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770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7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FUNCIONÁRIOS PARTICIPANTES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2813">
                <a:tc>
                  <a:txBody>
                    <a:bodyPr/>
                    <a:lstStyle/>
                    <a:p>
                      <a:pPr marL="438150" marR="719455" indent="-342900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4819</a:t>
                      </a:r>
                      <a:r>
                        <a:rPr lang="pt-BR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DESENVOLVIMENTO E CONTROLE DA GESTÃO LEGISLATIVA E ADMINISTRATIVA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1955" marR="462915" algn="ct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369570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APLICAÇÕES DE METODOLOGIAS DE GESTÃO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" name="Rectangle 69"/>
          <p:cNvSpPr>
            <a:spLocks noChangeArrowheads="1"/>
          </p:cNvSpPr>
          <p:nvPr/>
        </p:nvSpPr>
        <p:spPr bwMode="auto">
          <a:xfrm>
            <a:off x="1100138" y="2786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67544" y="1390226"/>
            <a:ext cx="69984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urier New" pitchFamily="49" charset="0"/>
                <a:cs typeface="Arial" pitchFamily="34" charset="0"/>
              </a:rPr>
              <a:t>150  PROCESSO LEGISLATIVO</a:t>
            </a:r>
            <a:endParaRPr kumimoji="0" lang="pt-BR" altLang="pt-BR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1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1819- São Paulo Vivendo em Paz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1"/>
          </p:nvPr>
        </p:nvGraphicFramePr>
        <p:xfrm>
          <a:off x="1109662" y="3876040"/>
          <a:ext cx="6315075" cy="248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100"/>
                <a:gridCol w="6276975"/>
              </a:tblGrid>
              <a:tr h="248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 </a:t>
                      </a:r>
                      <a:endParaRPr lang="pt-BR" sz="1000">
                        <a:effectLst/>
                      </a:endParaRPr>
                    </a:p>
                    <a:p>
                      <a:pPr marL="38100"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1819</a:t>
                      </a:r>
                      <a:r>
                        <a:rPr lang="pt-BR" sz="800" spc="300">
                          <a:effectLst/>
                        </a:rPr>
                        <a:t> </a:t>
                      </a:r>
                      <a:r>
                        <a:rPr lang="pt-BR" sz="800">
                          <a:effectLst/>
                        </a:rPr>
                        <a:t>SÃO PAULO VIVENDO EM PAZ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9198399"/>
              </p:ext>
            </p:extLst>
          </p:nvPr>
        </p:nvGraphicFramePr>
        <p:xfrm>
          <a:off x="467543" y="1484784"/>
          <a:ext cx="7920880" cy="65384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1"/>
                <a:gridCol w="1224136"/>
                <a:gridCol w="3096343"/>
              </a:tblGrid>
              <a:tr h="601479">
                <a:tc>
                  <a:txBody>
                    <a:bodyPr/>
                    <a:lstStyle/>
                    <a:p>
                      <a:pPr marL="76200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1090</a:t>
                      </a:r>
                      <a:r>
                        <a:rPr lang="pt-BR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ADEQUAÇÃO DE UNIDADES POLICIAIS MILITARES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432435" algn="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247650" algn="l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UNIDADES POLICIAIS MILITARES ADEQUADAS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601479">
                <a:tc>
                  <a:txBody>
                    <a:bodyPr/>
                    <a:lstStyle/>
                    <a:p>
                      <a:pPr marL="419100" marR="658495" indent="-342900" algn="l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4718</a:t>
                      </a:r>
                      <a:r>
                        <a:rPr lang="pt-BR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POLÍCIA COMUNITÁRIA INTERAGINDO COM O CIDADÃO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8435" algn="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2.140.000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ATENDIMENTOS SOCIAIS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863457">
                <a:tc>
                  <a:txBody>
                    <a:bodyPr/>
                    <a:lstStyle/>
                    <a:p>
                      <a:pPr marL="76200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4992</a:t>
                      </a:r>
                      <a:r>
                        <a:rPr lang="pt-BR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MELHORAR SEMPRE. POLÍCIA COM EXCELÊNCIA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1475" marR="432435" algn="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430530" algn="l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ORGANIZAÇÕES POLICIAIS MILITARES CERTIFICADAS EM PRÊMIOS DE GESTÃO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601479">
                <a:tc>
                  <a:txBody>
                    <a:bodyPr/>
                    <a:lstStyle/>
                    <a:p>
                      <a:pPr marL="76200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4993</a:t>
                      </a:r>
                      <a:r>
                        <a:rPr lang="en-US" sz="1600" spc="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SEGURANÇA TOTAL. PROTEÇÃO INTEGRAL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25.500.000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369570" algn="l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QUANTIDADE DE INTERVENÇÕES POLICIAIS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863457">
                <a:tc>
                  <a:txBody>
                    <a:bodyPr/>
                    <a:lstStyle/>
                    <a:p>
                      <a:pPr marL="76200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4995</a:t>
                      </a:r>
                      <a:r>
                        <a:rPr lang="en-US" sz="1600" spc="3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ESCOLHA CERTA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9875" algn="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82.500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552450" algn="l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POLICIAIS MILITARES FORMADOS, CAPACITADOS E APERFEIÇOADOS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601479">
                <a:tc>
                  <a:txBody>
                    <a:bodyPr/>
                    <a:lstStyle/>
                    <a:p>
                      <a:pPr marL="76200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5001</a:t>
                      </a:r>
                      <a:r>
                        <a:rPr lang="en-US" sz="1600" spc="3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BEM-ESTAR INTEGRAL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9875" algn="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85.500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marR="552450" algn="l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QUANTIDADE DE POLICIAIS MILITARES APTOS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601479">
                <a:tc>
                  <a:txBody>
                    <a:bodyPr/>
                    <a:lstStyle/>
                    <a:p>
                      <a:pPr marL="76200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6066</a:t>
                      </a:r>
                      <a:r>
                        <a:rPr lang="pt-BR" sz="1600" spc="3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POLÍCIA QUE SE VÊ. CUIDANDO DE VOCÊ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0995" marR="401955" algn="r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INSERÇÕES POSITIVAS NA MÍDIA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638904">
                <a:tc>
                  <a:txBody>
                    <a:bodyPr/>
                    <a:lstStyle/>
                    <a:p>
                      <a:pPr marL="76200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6068</a:t>
                      </a:r>
                      <a:r>
                        <a:rPr lang="en-US" sz="1600" spc="3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POLICIAL VALORIZADO. SOCIEDADE PRESTIGIADA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0995" marR="340995" algn="l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65  </a:t>
                      </a:r>
                      <a:r>
                        <a:rPr lang="en-US" sz="1600" spc="4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l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POLICIAL MILITAR MOTIVADO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09663" y="2724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9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que deve constar da Lei Orçamentária Anual – LOA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orçamento fiscal referente aos Poderes do ente federado, seus fundos, órgãos e entidades da administração direta e indireta, inclusive fundações instituídas e mantidas pelo Poder Público;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orçamento de investimento das empresas em que o ente federado, direta ou indiretamente, detenha a maioria do capital social com direito a voto;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9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que deve constar da Lei Orçamentária Anual – LOA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orçamento da seguridade social (saúde, assistência e previdência), abrangendo todas as entidades e órgãos a ela vinculados, da administração direta ou indireta, bem como os fundos e fundações instituídos e mantidos pelo Poder Público.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As prioridades contidas no PPA e as metas que deverão ser atingidas naquele ano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que deve constar da Lei Orçamentária Anual –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LOA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demonstrativo da compatibilidade da programação do orçamento com as metas da LDO previstas no respectivo Anexo de Metas Fiscais.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Previsão da reserva de contingência, em percentual da RCL, destinada ao pagamento de restos a pagar e passivos contingentes, além de outros imprevistos fiscais; </a:t>
            </a:r>
          </a:p>
        </p:txBody>
      </p:sp>
    </p:spTree>
    <p:extLst>
      <p:ext uri="{BB962C8B-B14F-4D97-AF65-F5344CB8AC3E}">
        <p14:creationId xmlns:p14="http://schemas.microsoft.com/office/powerpoint/2010/main" xmlns="" val="8740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1224136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que deve constar da Lei Orçamentária Anual – LOA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620000" cy="4267944"/>
          </a:xfrm>
        </p:spPr>
        <p:txBody>
          <a:bodyPr/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Despesas relativas à dívida pública, mobiliária ou contratual e respectivas receitas, sendo o refinanciamento da dívida (e suas receitas) demonstrado de forma separada, tanto na LOA como nas leis de créditos adicionais.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Outros demonstrativos determinados na LDO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6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da Relevância do Legislativo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620000" cy="48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Estudos comparados envolvendo 90 países e os 50 estados Norte-Americanos mostraram que o melhor indicador de relevância de uma Casa Legislativa é sua influência na elaboração e controle do Orçamento.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336235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N°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15.646,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DEZEMBRO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1 LEI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ORÇAMENTÁRIA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QUADROS CONSOLIDADOS DOS ORÇAMENTOS FISCAL E DA SEGURIDADE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2.1 QUADRO CONSOLIDADO DA RECEITA 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DESPESA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QUADRO I - RECEITA E DESPESA DOS ORÇAMENTOS FISCAL E DA SEGURIDADE SOCIAL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POR CATEGORIA ECONÔMICA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2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N° 15.646, DE 23 DE DEZEMBRO DE 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435280" cy="5184576"/>
          </a:xfrm>
        </p:spPr>
        <p:txBody>
          <a:bodyPr>
            <a:noAutofit/>
          </a:bodyPr>
          <a:lstStyle/>
          <a:p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QUADROS CONSOLIDADOS DA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RECEITA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QUADRO II - EVOLUÇÃO DA RECEITA DO ESTADO POR CATEGORIA ECONÔMICA E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QUADRO III - SUMÁRIO GERAL DA RECEITA POR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QUADRO IV - RECEITA DOS ÓRGÃOS DA ADMINISTRAÇÃO INDIRETA POR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2.3 QUADROS CONSOLIDADOS DA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DESPESA</a:t>
            </a:r>
          </a:p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QUADRO V - EVOLUÇÃO DA DESPESA POR CATEGORIA ECONÔMICA E GRUPO DE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DESPESA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2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N° 15.646, DE 23 DE DEZEMBRO DE 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QUADRO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VI - DESPESA POR CATEGORIA ECONÔMICA, GRUPO DE DESPESA E FONTE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 SEGUNDO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ORÇAMENTOS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QUADRO VII - DESPESA POR ELEMENTO E FONTE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QUADRO VIII - DESPESA POR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QUADRO IX - DESPESA POR FUNÇÃO, SUBFUNÇÃO E PROGRAMA CONFORME O VÍNCULO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2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N° 15.646, DE 23 DE DEZEMBRO DE 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QUADRO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X - EVOLUÇÃO DA DESPESA DO ESTADO POR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ÓRGÃO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QUADRO XI - DESPESA POR PODER, ÓRGÃO E UNIDADES DA ADMINISTRAÇÃO DIRETA 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INDIRETA SEGUNDO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ORÇAMENTOS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QUADRO XII - DESPESA POR ÓRGÃO E FUNÇÃO SEGUNDO 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ORÇAMENTOS</a:t>
            </a: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ORÇAMENTOS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FISCAL E DA SEGURIDADE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por órgão</a:t>
            </a:r>
          </a:p>
        </p:txBody>
      </p:sp>
    </p:spTree>
    <p:extLst>
      <p:ext uri="{BB962C8B-B14F-4D97-AF65-F5344CB8AC3E}">
        <p14:creationId xmlns:p14="http://schemas.microsoft.com/office/powerpoint/2010/main" xmlns="" val="24272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20000" cy="1152128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LEI N° 15.646, DE 23 DE DEZEMBRO DE 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4 ORÇAMENTO DE INVESTIMENTOS DAS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4.1 QUADROS CONSOLIDADOS DO ORÇAMENTO DE INVESTIMENTOS DAS EMPRESAS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4.2 INVESTIMENTOS POR EMPRESA</a:t>
            </a: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LEGISLAÇÃO DA RECEITA E DA DESPESA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5.1 ESPECIFICAÇÃO DA RECEITA E RESPECTIVA LEGISLAÇÃO</a:t>
            </a: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5.2 ESPECIFICAÇÃO DA LEGISLAÇÃO DA DESPESA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2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899592" y="1772815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pt-BR" sz="6000" dirty="0">
                <a:solidFill>
                  <a:srgbClr val="4646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Tramitação das Leis do Ciclo Orçamentário na ALESP</a:t>
            </a:r>
          </a:p>
        </p:txBody>
      </p:sp>
    </p:spTree>
    <p:extLst>
      <p:ext uri="{BB962C8B-B14F-4D97-AF65-F5344CB8AC3E}">
        <p14:creationId xmlns:p14="http://schemas.microsoft.com/office/powerpoint/2010/main" xmlns="" val="37853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Prazos Regimentais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Artigo 246 – Os projetos de lei serão elaborados pelo Governador e remetidos à Assembleia: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 – </a:t>
            </a:r>
            <a:r>
              <a:rPr lang="pt-B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até 15 de fevereiro do segundo ano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do período governamental, o do plano plurianual;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II – até 30 de abril, o das diretrizes orçamentárias;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III – até 30 de setembro, o do orçamento anual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23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Tramitação na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Alesp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Assim que os projetos forem recebidos, o Presidente comunica ao Plenário e determina sua publicação.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sessão imediata à publicação, os projetos passam a figurar em Pauta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por 15 sessões, para conhecimento das Deputadas e Deputados e recebimento de emendas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Após a publicação das emendas, os Projetos são enviados à Comissão de Finanças, Orçamento e Planejamento, que terá 30 dias para emitir parecer sobre todos os aspectos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7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Tramitação na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Alesp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Presidente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Comissão de Finanças, Orçamento e Planejamento,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poderá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designar Relatores Parciais,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neste caso, nomeará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também um Relator Geral, a quem competirá coordenar e condensar, em parecer, as conclusões dos pareceres parciais. </a:t>
            </a:r>
          </a:p>
          <a:p>
            <a:pPr>
              <a:lnSpc>
                <a:spcPct val="9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Enquanto não for iniciada a discussão na Comissão, o Governador poderá enviar mensagem propondo modificações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7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Tramitação na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Alesp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Aprovado na Comissão de Finanças, os projetos seguem para o Plenário, devendo figurar na Ordem do Dia como item único.</a:t>
            </a:r>
          </a:p>
          <a:p>
            <a:pPr>
              <a:lnSpc>
                <a:spcPct val="9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 forem aprovadas emendas, a Comissão terá dois dias para elaborar a redação final, que deve ser votada na sessão imediata.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Não pode ser concedida vista ou designado  relator especial</a:t>
            </a:r>
          </a:p>
        </p:txBody>
      </p:sp>
    </p:spTree>
    <p:extLst>
      <p:ext uri="{BB962C8B-B14F-4D97-AF65-F5344CB8AC3E}">
        <p14:creationId xmlns:p14="http://schemas.microsoft.com/office/powerpoint/2010/main" xmlns="" val="12997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720080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da aula: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pPr marL="114300" indent="0">
              <a:spcAft>
                <a:spcPts val="600"/>
              </a:spcAft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Mostrar como se dá o processo de elaboração das leis do ciclo orçamentário e de fiscalização de sua execução  no Legislativo e  em especial, na ALESP.</a:t>
            </a:r>
          </a:p>
          <a:p>
            <a:pPr marL="114300" indent="0">
              <a:spcAft>
                <a:spcPts val="600"/>
              </a:spcAft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Parte 1 – Leis do Ciclo Orçamentário, ou sistema de planejamento e orçamento</a:t>
            </a:r>
          </a:p>
          <a:p>
            <a:pPr marL="114300" indent="0">
              <a:spcAft>
                <a:spcPts val="600"/>
              </a:spcAft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Parte 2 – Julgamento das Contas e de contratos – controle da execução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4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Admissibilidade de Emendas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064896" cy="4512568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emendas da LDO  devem ser compatíveis com o PPA, e a do Orçamento, com o PPA e a LDO.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Devem indicar os recursos necessários, admitidos apenas os provenientes de anulação de despesa, excluídas as que incidam sobre: dotações para pessoal e seus encargos; serviço da dívida; ou transferências tributárias constitucionais para Municípios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9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Admissibilidade de Emendas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064896" cy="4512568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Ou que sejam relacionadas com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correção de erros ou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omissões, ou recaiam sobre dispositivos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do texto do projeto de lei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9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não for aprovado até 30/12?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Assembleia não entra em recesso e....</a:t>
            </a:r>
          </a:p>
          <a:p>
            <a:pPr marL="109728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LDO determina: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Artigo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48-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Não sendo encaminhado o autógrafo do projeto de lei orçamentária anual até a data de início do exercício de 2012, fica esse Poder autorizado a realizar a proposta orçamentária até a sua conversão em lei, na base de 1/12 (um doze avos) em cada mês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8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Congresso Nacional – Res. CN 01/2006 e alterações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Avaliação da Receita – de competência do Relator da Receita e deve ser votado antes do Parecer Preliminar.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Relator-Geral apresentará Relatório Preliminar que, aprovado pelo Plenário da CMO, estabelecerá os parâmetros e critérios que deverão ser obedecidos na apresentação de emendas e na elaboração do relatório do projeto pelo Relator-Geral e pelos Relatores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Setoriais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8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Congresso Nacional – Res. CN 01/2006 e alterações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7920880" cy="4997152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Cada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parlamentar poderá apresentar até 25 (vinte e cinco) emendas ao projeto, cabendo ao Parecer Preliminar fixar o valor total do conjunto das emendas a serem apresentadas, por mandato parlamentar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038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Congresso Nacional – Res. CN 01/2006 e alterações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7920880" cy="4997152"/>
          </a:xfrm>
        </p:spPr>
        <p:txBody>
          <a:bodyPr>
            <a:noAutofit/>
          </a:bodyPr>
          <a:lstStyle/>
          <a:p>
            <a:pPr marL="342900" lvl="1">
              <a:buClr>
                <a:schemeClr val="accent1"/>
              </a:buClr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Existem também emendas de Comissões e de Bancadas estaduais, assim divididas:</a:t>
            </a:r>
          </a:p>
          <a:p>
            <a:pPr marL="708660" lvl="2">
              <a:buClr>
                <a:schemeClr val="accent1"/>
              </a:buClr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55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% (cinquenta e cinco por cento) aos Relatores Setoriais, para as emendas de Bancada Estadual e as de Comissão;</a:t>
            </a:r>
          </a:p>
          <a:p>
            <a:pPr marL="708660" lvl="2">
              <a:buClr>
                <a:schemeClr val="accent1"/>
              </a:buClr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% (vinte por cento) ao Relator-Geral, para alocação, entre as emendas de Bancada Estadual e de Comissão, destinando no mínimo 15% dos recursos ao atendimento de emendas de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Comissão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8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Congresso Nacional – Res. CN 01/2006 e alterações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416824" cy="4997152"/>
          </a:xfrm>
        </p:spPr>
        <p:txBody>
          <a:bodyPr>
            <a:noAutofit/>
          </a:bodyPr>
          <a:lstStyle/>
          <a:p>
            <a:pPr lvl="1"/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é reservado para emenda de  bancada estadual, assim distribuídas:   50% (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cinquenta </a:t>
            </a: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cento) com base nos critérios estabelecidos para o Fundo de Participação dos Estados e do Distrito Federal - FPE; 40% (quarenta por cento) com base na média histórica de atendimento das respectivas Bancadas Estaduais nos últimos 3 (três) anos; e 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(dez por cento) com base na população residente estimada pelo IBGE</a:t>
            </a:r>
            <a:r>
              <a:rPr lang="pt-BR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8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1115616" y="1484784"/>
            <a:ext cx="7659688" cy="3946525"/>
          </a:xfrm>
        </p:spPr>
        <p:txBody>
          <a:bodyPr>
            <a:normAutofit/>
          </a:bodyPr>
          <a:lstStyle/>
          <a:p>
            <a:r>
              <a:rPr lang="pt-BR" sz="8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Fiscalização da execução</a:t>
            </a:r>
            <a:endParaRPr lang="pt-BR" sz="8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0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Determinações do Art. 48* da Lei de Responsabilidade Fiscal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Ampla divulgação, inclusive em meios eletrônicos de acesso público: </a:t>
            </a:r>
          </a:p>
          <a:p>
            <a:pPr lvl="1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planos, orçamentos e leis de diretrizes orçamentárias; </a:t>
            </a:r>
          </a:p>
          <a:p>
            <a:pPr lvl="1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prestações de contas e o respectivo parecer prévio; </a:t>
            </a:r>
          </a:p>
          <a:p>
            <a:pPr lvl="1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Relatório Resumido da Execução Orçamentária e do Relatório de Gestão Fiscal;</a:t>
            </a:r>
          </a:p>
          <a:p>
            <a:pPr lvl="1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das versões simplificadas desses documentos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Determinações da LRF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Liberação ao pleno conhecimento e acompanhamento da sociedade, em tempo real, de informações pormenorizadas sobre a execução orçamentária e financeira, em meios eletrônicos de acesso público;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Adoção de sistema integrado de administração financeira e controle, que atenda a padrão mínimo de qualidade estabelecido pelo Poder Executivo da União e ao disposto no art. 48-A.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4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Legislação Comum a todos os entes federados brasileiros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632848" cy="49685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Constituição Federal</a:t>
            </a:r>
          </a:p>
          <a:p>
            <a:pPr>
              <a:lnSpc>
                <a:spcPct val="114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Lei Complementar n.º 101, de 2000 – Lei de Responsabilidade Fiscal</a:t>
            </a:r>
          </a:p>
          <a:p>
            <a:pPr>
              <a:lnSpc>
                <a:spcPct val="114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Lei 4.320, de 1964, que estatui Normas Gerais de Direito Financeiro para elaboração e controle dos orçamentos e balanços da União, dos Estados, dos Municípios e do Distrito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</a:p>
          <a:p>
            <a:pPr>
              <a:lnSpc>
                <a:spcPct val="114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Portaria Interministerial n.º 163, de 2001 – consolidação dos demonstrativos – LRF – e alterações posteriores e Portarias STN n.º 665/2010 (anexos Lei 4.320)  e 683/2011 (inserção de Dados do  SISTN)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Determinações da LRF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85000" lnSpcReduction="20000"/>
          </a:bodyPr>
          <a:lstStyle/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Os entes da Federação disponibilizarão a qualquer pessoa física ou jurídica o acesso a informações referentes a: </a:t>
            </a:r>
          </a:p>
          <a:p>
            <a:pPr lvl="1"/>
            <a:r>
              <a:rPr lang="pt-BR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à despesa: todos os atos praticados pelas unidades gestoras no decorrer da execução da despesa, no momento de sua realização, com a disponibilização mínima dos dados referentes ao número do correspondente processo, ao bem fornecido ou ao serviço prestado, à pessoa física ou jurídica beneficiária do pagamento e, quando for o caso, ao procedimento licitatório realizado; </a:t>
            </a:r>
          </a:p>
          <a:p>
            <a:pPr lvl="1"/>
            <a:r>
              <a:rPr lang="pt-BR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Quanto à receita: o lançamento e o recebimento de toda a receita das unidades gestoras, inclusive referente a recursos extraordinários.</a:t>
            </a:r>
          </a:p>
        </p:txBody>
      </p:sp>
    </p:spTree>
    <p:extLst>
      <p:ext uri="{BB962C8B-B14F-4D97-AF65-F5344CB8AC3E}">
        <p14:creationId xmlns:p14="http://schemas.microsoft.com/office/powerpoint/2010/main" xmlns="" val="12371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LRF art. 59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77500" lnSpcReduction="20000"/>
          </a:bodyPr>
          <a:lstStyle/>
          <a:p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O Poder Legislativo, diretamente ou com o auxílio dos Tribunais de Contas, e o sistema de controle interno de cada Poder e do Ministério Público, devem fiscalizar especialmente:</a:t>
            </a:r>
          </a:p>
          <a:p>
            <a:pPr lvl="1"/>
            <a:r>
              <a:rPr lang="pt-BR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Cumprimento das metas estabelecidas na LDO</a:t>
            </a:r>
          </a:p>
          <a:p>
            <a:pPr lvl="1"/>
            <a:r>
              <a:rPr lang="pt-BR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Limites e providências para controle  de gastos com pessoal de endividamento</a:t>
            </a:r>
          </a:p>
          <a:p>
            <a:pPr lvl="1"/>
            <a:r>
              <a:rPr lang="pt-BR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Limites e condições de operações de crédito e inscrições em Restos a Pagar</a:t>
            </a:r>
          </a:p>
          <a:p>
            <a:pPr lvl="1"/>
            <a:r>
              <a:rPr lang="pt-BR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Destinação de recursos obtidos com a alienação de ativos</a:t>
            </a:r>
          </a:p>
          <a:p>
            <a:pPr lvl="1"/>
            <a:r>
              <a:rPr lang="pt-BR" sz="3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Cumprimento do limite de gastos totais dos legislativos municipais, quando houver.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16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Tramitação na ALESP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Recebido até 30 de abril do ano seguinte, 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Presidente da Assembleia, independentemente de sua leitura no Pequeno Expediente, mandará publicar, dentre as suas peças, o balanço geral, e comunicará o recebimento ao Tribunal de Contas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Tramitação na ALESP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19256" cy="5040560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processo será, a seguir, encaminhado à Comissão de Finanças, Orçamento e Planejamento, onde aguardará o parecer do Tribunal de Contas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Recebido o parecer do Tribunal de Contas, o Presidente 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Assembleia, determina sua publicação, e o encaminha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à Comissão de Finanças, Orçamento e Planejamento, que terá o prazo de 30 dias para emitir parecer, concluindo por projeto de decreto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legislativo, que tramitará em regime de prioridade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Tramitação na ALESP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Aprovado na Comissão de Finanças, é encaminhado à Comissão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de Fiscalização e </a:t>
            </a:r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Controle.</a:t>
            </a:r>
          </a:p>
          <a:p>
            <a:r>
              <a:rPr lang="pt-BR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Publicado o parecer, é 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incluído na Ordem do Dia, independentemente de Pauta.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não forem aprovadas ou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encaminhadas?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219256" cy="5204048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Artigo 237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– Se não for aprovada pelo Plenário a prestação de contas do Governador, ou parte dessas contas, será todo o processo, ou a parte referente às contas impugnadas, remetido à Comissão de Constituição, Justiça e Redação, para que indique as providências a serem tomadas pela Assembleia.</a:t>
            </a:r>
          </a:p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Artigo 238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– Se o Governador não encaminhar à Assembleia as contas, no prazo, o Presidente da Assembleia comunicará o fato à Comissão de Constituição, Justiça e Redação, para os mesmos fins do artigo anterior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6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Tramitação no Congresso Nacional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Art. 67. A Comissão apreciará as contas apresentadas pelo Presidente da República, acompanhadas de relatório prévio do Tribunal de Contas da União, e emitirá seu parecer.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§ 1º No início dos trabalhos do segundo período de cada sessão legislativa, a Comissão realizará audiência pública com o Ministro Relator do Tribunal de Contas da União, que fará exposição acerca do seu parecer prévio sobre as contas apresentadas, com vistas a subsidiar a apreciação dessa prestação de contas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212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Tramitação no Congresso Nacional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2º O relatório e o parecer sobre as contas concluirá por projeto de decreto legislativo, propondo a aprovação ou rejeição, total ou parcial, ao qual poderão ser apresentadas emendas, na Comissão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2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Tramitação no Congresso Nacional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68. O Relator das Contas do Presidente 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República, poderá solicitar ao  Tribunal de Contas da União parecer técnico fundamentado e informações, a qualquer  órgão ou entidade pública, sobre parte controversa ou obscura, detectada na análise de seu relatório, bem como requisitar a elaboração de estudo técnico específico às comissões de qualquer das Casas do Congresso Nacional.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2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se as contas não forem apresentadas?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Cabe à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Comissão de Finanças 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Tributação  da Câmara dos Deputados proceder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à tomada de contas do Presidente da República, quando não apresentadas ao Congresso Nacional dentro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60 dias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após a abertura da sessão legislativa.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1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Princípios Orçamentários: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457200">
              <a:spcAft>
                <a:spcPts val="600"/>
              </a:spcAft>
              <a:buFont typeface="+mj-lt"/>
              <a:buAutoNum type="arabicPeriod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Anualidade: vigência limitada a um exercício financeiro.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Constituição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Federal (art. 165, inciso III) e Lei nº 4.320/64 (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artigos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2º e 34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571500" indent="-457200">
              <a:spcAft>
                <a:spcPts val="600"/>
              </a:spcAft>
              <a:buFont typeface="+mj-lt"/>
              <a:buAutoNum type="arabicPeriod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Unidade: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uma única lei concentrando toda a matéria orçamentária, vigente no exercício financeiro. Constituição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Federal (art. 165, §5º) e Lei nº 4.320/64 (art. 2º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6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se as contas não forem apresentadas?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organização das Contas deve ser feita, no prazo de 60 sessões, por uma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Subcomissão Especial, com o auxílio do Tribunal de Contas 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União.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 subcomissão será composta, pelo menos, do mesmo número de órgãos que figuraram no Orçamento da União no exercício anterior, observado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princípio da proporcionalidade partidária.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1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se as contas não forem apresentadas?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280920" cy="5204048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Cada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membro da Subcomissão Especial será designado Relator-Parcial da tomada de contas relativas a um órgão orçamentário.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 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Subcomissão Especial terá amplos poderes,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cabendo-lhe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convocar os responsáveis pelo sistema de controle interno e todos os ordenadores de despesa da administração pública direta, indireta e fundacional dos três Poderes, para comprovar, no prazo que estabelecer, as contas do exercício findo, na conformidade da respectiva lei orçamentária e das alterações havidas na sua execução. </a:t>
            </a:r>
          </a:p>
        </p:txBody>
      </p:sp>
    </p:spTree>
    <p:extLst>
      <p:ext uri="{BB962C8B-B14F-4D97-AF65-F5344CB8AC3E}">
        <p14:creationId xmlns:p14="http://schemas.microsoft.com/office/powerpoint/2010/main" xmlns="" val="7261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se as contas não forem apresentadas?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parecer da Comissão de Finanças e Tributação será encaminhado, através da Mesa da Câmara, ao Congresso Nacional, com a proposta de medidas legais e outras providências cabíveis.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prestação de contas, após iniciada a tomada de contas, não será óbice à adoção e continuidade das providências relativas ao processo por crime de responsabilidade nos termos da legislação especial. </a:t>
            </a:r>
          </a:p>
        </p:txBody>
      </p:sp>
    </p:spTree>
    <p:extLst>
      <p:ext uri="{BB962C8B-B14F-4D97-AF65-F5344CB8AC3E}">
        <p14:creationId xmlns:p14="http://schemas.microsoft.com/office/powerpoint/2010/main" xmlns="" val="7261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da Execução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avaliação do Tribunal de Contas é formal 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Legislativo deve avaliar o desempenho, do impacto  das políticas públicas, se elas atendem aos objetivos planejados, se precisam de correção, reorientação ou mudança de política desenvolvida para melhor atender às necessidades da população representada pelo Legislativo. 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Para isso, são necessários indicadores e metas bem construídos, que constam do PPA</a:t>
            </a:r>
          </a:p>
        </p:txBody>
      </p:sp>
    </p:spTree>
    <p:extLst>
      <p:ext uri="{BB962C8B-B14F-4D97-AF65-F5344CB8AC3E}">
        <p14:creationId xmlns:p14="http://schemas.microsoft.com/office/powerpoint/2010/main" xmlns="" val="26855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Acompanhamento do PPA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3576"/>
            <a:ext cx="8229600" cy="472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16789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Acompanhamento do PPA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365" y="1219200"/>
            <a:ext cx="7677269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91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próximo chegará em agosto...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É nosso papel fazer com que seja um bom instrumento de avaliação e monitoramento de políticas públicas.</a:t>
            </a:r>
          </a:p>
          <a:p>
            <a:endParaRPr lang="pt-BR" dirty="0"/>
          </a:p>
          <a:p>
            <a:r>
              <a:rPr lang="pt-BR" smtClean="0"/>
              <a:t>Ao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8271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Princípios Orçamentários: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7848872" cy="5184576"/>
          </a:xfrm>
        </p:spPr>
        <p:txBody>
          <a:bodyPr>
            <a:noAutofit/>
          </a:bodyPr>
          <a:lstStyle/>
          <a:p>
            <a:pPr marL="628650" indent="-514350">
              <a:buFont typeface="+mj-lt"/>
              <a:buAutoNum type="arabicPeriod" startAt="3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Universalidade: contém todas as receitas e despesas de todos os Poderes,  órgãos, fundos e entidades da Administração Direta e Indireta  do ente governamental. Constituição Federal (art. 165, §5º) e Lei nº 4.320/64 (art. 2º). </a:t>
            </a:r>
          </a:p>
          <a:p>
            <a:pPr marL="571500" indent="-457200">
              <a:buFont typeface="+mj-lt"/>
              <a:buAutoNum type="arabicPeriod" startAt="3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Exclusividade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lei orçamentária não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conterá matéria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estranha à previsão das receitas 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fixação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das despesas.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Federal (art. 165, §8º) e Lei nº 4.320/64 (art. 7º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8258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Princípios Orçamentários: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7848872" cy="4536504"/>
          </a:xfrm>
        </p:spPr>
        <p:txBody>
          <a:bodyPr>
            <a:noAutofit/>
          </a:bodyPr>
          <a:lstStyle/>
          <a:p>
            <a:pPr marL="628650" indent="-514350">
              <a:buFont typeface="+mj-lt"/>
              <a:buAutoNum type="arabicPeriod" startAt="5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Especificação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receitas e despesas devem ser discriminadas, demonstrando a origem e a aplicação dos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recursos, sendo vedada 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consignação de crédito orçamentário com finalidade imprecisa, exigindo a especificação 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despesa, excetuando 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programas especiais de trabalho e a reserva de contingência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Lei de Responsabilidade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Fiscal-LRF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5º).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58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Princípios Orçamentários: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87208" cy="5132040"/>
          </a:xfrm>
        </p:spPr>
        <p:txBody>
          <a:bodyPr>
            <a:normAutofit fontScale="92500"/>
          </a:bodyPr>
          <a:lstStyle/>
          <a:p>
            <a:pPr marL="628650" indent="-514350">
              <a:spcAft>
                <a:spcPts val="600"/>
              </a:spcAft>
              <a:buFont typeface="+mj-lt"/>
              <a:buAutoNum type="arabicPeriod" startAt="6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Equilíbrio: as despesas não serão superiores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nem inferiores à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previsão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das receitas, sendo vedadas operações de crédito que excedam o montante de despesas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capital, ressalvadas as autorizadas mediante créditos suplementares ou especiais com finalidade precisa, aprovados pelo Poder Legislativo por maioria absoluta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(Constituição Federal, art. 167, III)</a:t>
            </a:r>
          </a:p>
          <a:p>
            <a:pPr marL="628650" indent="-514350">
              <a:buFont typeface="+mj-lt"/>
              <a:buAutoNum type="arabicPeriod" startAt="6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Orçamento Bruto: todas as despesas e receitas devem constar pelo seu valor bruto, sem dedução (Lei 4.320/64, art. 6º)</a:t>
            </a:r>
          </a:p>
          <a:p>
            <a:pPr marL="628650" indent="-514350">
              <a:buFont typeface="+mj-lt"/>
              <a:buAutoNum type="arabicPeriod" startAt="6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5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610</TotalTime>
  <Words>3712</Words>
  <Application>Microsoft Office PowerPoint</Application>
  <PresentationFormat>Apresentação na tela (4:3)</PresentationFormat>
  <Paragraphs>268</Paragraphs>
  <Slides>66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66</vt:i4>
      </vt:variant>
    </vt:vector>
  </HeadingPairs>
  <TitlesOfParts>
    <vt:vector size="67" baseType="lpstr">
      <vt:lpstr>Origem</vt:lpstr>
      <vt:lpstr>Processo Legislativo Financeiro</vt:lpstr>
      <vt:lpstr>Atividade Financeira do Estado</vt:lpstr>
      <vt:lpstr>Indicador da Relevância do Legislativo</vt:lpstr>
      <vt:lpstr>Objetivo da aula:</vt:lpstr>
      <vt:lpstr>Legislação Comum a todos os entes federados brasileiros</vt:lpstr>
      <vt:lpstr>Princípios Orçamentários:</vt:lpstr>
      <vt:lpstr>Princípios Orçamentários:</vt:lpstr>
      <vt:lpstr>Princípios Orçamentários:</vt:lpstr>
      <vt:lpstr>Princípios Orçamentários:</vt:lpstr>
      <vt:lpstr>Peça Eminentemente Técnica ou Disputa Política Disfarçada?</vt:lpstr>
      <vt:lpstr>Princípios Comuns na Federação Brasileira</vt:lpstr>
      <vt:lpstr>Sistema de Planejamento e Orçamento </vt:lpstr>
      <vt:lpstr>Sistema de Planejamento e Orçamento </vt:lpstr>
      <vt:lpstr>Plano Plurianual - PPA</vt:lpstr>
      <vt:lpstr>Slide 15</vt:lpstr>
      <vt:lpstr>Slide 16</vt:lpstr>
      <vt:lpstr>Slide 17</vt:lpstr>
      <vt:lpstr>Slide 18</vt:lpstr>
      <vt:lpstr>Lei de Diretrizes Orçamentárias - LDO</vt:lpstr>
      <vt:lpstr>Lei de Diretrizes Orçamentárias - LDO</vt:lpstr>
      <vt:lpstr>LEI Nº 15.549, DE 2014 – LDO 2015</vt:lpstr>
      <vt:lpstr>LEI Nº 15.549, DE 2014 – LDO 2015</vt:lpstr>
      <vt:lpstr>LEI Nº 15.549, DE 2014 – LDO 2015</vt:lpstr>
      <vt:lpstr>ANEXO I PRIORIDADES E METAS</vt:lpstr>
      <vt:lpstr>1819- São Paulo Vivendo em Paz</vt:lpstr>
      <vt:lpstr>O que deve constar da Lei Orçamentária Anual – LOA</vt:lpstr>
      <vt:lpstr>O que deve constar da Lei Orçamentária Anual – LOA</vt:lpstr>
      <vt:lpstr>O que deve constar da Lei Orçamentária Anual – LOA</vt:lpstr>
      <vt:lpstr>O que deve constar da Lei Orçamentária Anual – LOA</vt:lpstr>
      <vt:lpstr>LEI N° 15.646, DE 23 DE DEZEMBRO DE 2014</vt:lpstr>
      <vt:lpstr>LEI N° 15.646, DE 23 DE DEZEMBRO DE 2014</vt:lpstr>
      <vt:lpstr>LEI N° 15.646, DE 23 DE DEZEMBRO DE 2014</vt:lpstr>
      <vt:lpstr>LEI N° 15.646, DE 23 DE DEZEMBRO DE 2014</vt:lpstr>
      <vt:lpstr>LEI N° 15.646, DE 23 DE DEZEMBRO DE 2014</vt:lpstr>
      <vt:lpstr>Slide 35</vt:lpstr>
      <vt:lpstr>Prazos Regimentais</vt:lpstr>
      <vt:lpstr>Tramitação na Alesp</vt:lpstr>
      <vt:lpstr>Tramitação na Alesp</vt:lpstr>
      <vt:lpstr>Tramitação na Alesp</vt:lpstr>
      <vt:lpstr>Admissibilidade de Emendas</vt:lpstr>
      <vt:lpstr>Admissibilidade de Emendas</vt:lpstr>
      <vt:lpstr>Se não for aprovado até 30/12?</vt:lpstr>
      <vt:lpstr>Congresso Nacional – Res. CN 01/2006 e alterações</vt:lpstr>
      <vt:lpstr>Congresso Nacional – Res. CN 01/2006 e alterações</vt:lpstr>
      <vt:lpstr>Congresso Nacional – Res. CN 01/2006 e alterações</vt:lpstr>
      <vt:lpstr>Congresso Nacional – Res. CN 01/2006 e alterações</vt:lpstr>
      <vt:lpstr>Fiscalização da execução</vt:lpstr>
      <vt:lpstr>Determinações do Art. 48* da Lei de Responsabilidade Fiscal</vt:lpstr>
      <vt:lpstr>Determinações da LRF</vt:lpstr>
      <vt:lpstr>Determinações da LRF</vt:lpstr>
      <vt:lpstr>LRF art. 59</vt:lpstr>
      <vt:lpstr>Tramitação na ALESP</vt:lpstr>
      <vt:lpstr>Tramitação na ALESP</vt:lpstr>
      <vt:lpstr>Tramitação na ALESP</vt:lpstr>
      <vt:lpstr>Se não forem aprovadas ou encaminhadas?</vt:lpstr>
      <vt:lpstr>Tramitação no Congresso Nacional</vt:lpstr>
      <vt:lpstr>Tramitação no Congresso Nacional</vt:lpstr>
      <vt:lpstr>Tramitação no Congresso Nacional</vt:lpstr>
      <vt:lpstr>E se as contas não forem apresentadas?</vt:lpstr>
      <vt:lpstr>E se as contas não forem apresentadas?</vt:lpstr>
      <vt:lpstr>E se as contas não forem apresentadas?</vt:lpstr>
      <vt:lpstr>E se as contas não forem apresentadas?</vt:lpstr>
      <vt:lpstr>Avaliação da Execução</vt:lpstr>
      <vt:lpstr>Acompanhamento do PPA</vt:lpstr>
      <vt:lpstr>Acompanhamento do PPA</vt:lpstr>
      <vt:lpstr>O próximo chegará em agosto...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Legislativo Financeiro</dc:title>
  <dc:creator>RClemente</dc:creator>
  <cp:lastModifiedBy>ALESP</cp:lastModifiedBy>
  <cp:revision>48</cp:revision>
  <dcterms:created xsi:type="dcterms:W3CDTF">2014-05-24T21:21:31Z</dcterms:created>
  <dcterms:modified xsi:type="dcterms:W3CDTF">2015-06-15T22:59:37Z</dcterms:modified>
</cp:coreProperties>
</file>